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8" r:id="rId10"/>
    <p:sldId id="269" r:id="rId11"/>
    <p:sldId id="270" r:id="rId12"/>
    <p:sldId id="264" r:id="rId13"/>
    <p:sldId id="266" r:id="rId14"/>
    <p:sldId id="271" r:id="rId15"/>
    <p:sldId id="272" r:id="rId16"/>
    <p:sldId id="273" r:id="rId17"/>
    <p:sldId id="274" r:id="rId18"/>
    <p:sldId id="267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6:56:47.2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1222 2784 24575,'-23'-2'0,"-6"-1"0,-1-2 0,1-1 0,0-2 0,-49-19 0,-106-43 0,-275-147 0,416 192 0,1-1 0,1-2 0,-58-51 0,86 67 0,1-1 0,0 0 0,1 0 0,0-1 0,1 0 0,1-1 0,0 0 0,1-1 0,0 0 0,2 0 0,0-1 0,1 1 0,-6-31 0,8 8 0,1 0 0,3 0 0,0-1 0,3 1 0,1 0 0,13-44 0,79-225 0,-50 193 0,5 2 0,4 2 0,6 3 0,119-158 0,-49 100 0,282-274 0,-403 429 0,19-16 0,34-27 0,-63 52 0,1 1 0,-1 0 0,1 0 0,-1 0 0,1 0 0,0 0 0,-1 0 0,1 0 0,0 0 0,0 0 0,-1 1 0,1-1 0,0 1 0,0 0 0,3-1 0,-4 2 0,0 0 0,-1-1 0,1 1 0,0 0 0,-1 0 0,1 0 0,-1 0 0,0 0 0,1 0 0,-1 0 0,0 0 0,1 0 0,-1 0 0,0 0 0,0 0 0,0 0 0,0 0 0,0 0 0,0 0 0,0 0 0,0 0 0,0 0 0,0 0 0,-1 0 0,0 1 0,-1 16-1365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6:56:48.6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1 381 24575,'8'-1'0,"0"-1"0,0 0 0,0 0 0,0-1 0,0 0 0,0-1 0,-1 1 0,9-7 0,15-6 0,407-200 0,-379 186 0,1 4 0,86-26 0,-138 49 0,1 1 0,-1 0 0,1 1 0,0 0 0,-1 0 0,1 1 0,0 0 0,0 0 0,-1 1 0,13 2 0,-17-2 0,0 1 0,0-1 0,0 0 0,0 1 0,0 0 0,-1 0 0,1 0 0,-1 0 0,1 0 0,-1 1 0,0 0 0,0 0 0,0 0 0,0 0 0,-1 0 0,1 0 0,-1 1 0,0-1 0,0 1 0,0-1 0,0 1 0,-1 0 0,3 8 0,9 49 0,-2 0 0,2 81 0,-8 127 0,-5-198 0,0-70-47,0 0 0,0-1 0,0 1 0,0-1 0,0 1 0,0 0 0,0-1 0,0 1 0,0 0-1,0-1 1,0 1 0,0-1 0,1 1 0,-1 0 0,0-1 0,0 1 0,1-1 0,-1 1 0,0-1 0,1 1 0,-1-1 0,1 1-1,-1-1 1,1 0 0,-1 1 0,1-1 0,-1 1 0,1-1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34EC-D68E-6BC9-9DF1-0CBCD87FE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85D93-74E6-4E71-7311-C390C01C5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DD3C5-6154-BEBC-D98A-5C26DC936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AA81-86A1-4AFF-85DF-EB11CC746F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BD693-F472-45A1-61EF-351AB1CC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746D2-8D76-95E7-2E6E-9BB62684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D1AC-EF3E-46CE-A08D-90F2E1D8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0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9A08-FFF0-23FC-D148-28D7A4DA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86C6A-DC6B-B3C1-CD9E-15BA1BDF7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69E76-7AD4-C4C8-1C2E-360B8C31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AA81-86A1-4AFF-85DF-EB11CC746F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08D7D-4E47-5205-B88B-5BA2CDF4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7D68A-EA53-759A-FEBD-A418FDB5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D1AC-EF3E-46CE-A08D-90F2E1D8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98B112-4E33-9D27-C31F-367E3AFD0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E5B39-27A1-11E0-FDD6-3FE7DF0B7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0805B-A357-CA76-713B-C353BF5F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AA81-86A1-4AFF-85DF-EB11CC746F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3E63B-E7A8-9A17-D4CC-C726D1AA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4A448-307D-2873-F750-F36B6570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D1AC-EF3E-46CE-A08D-90F2E1D8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8A4F-0587-1D6F-BE8B-5127F4A5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DC66-9164-47A1-B67B-D79E55BB3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4CD5D-50B2-2659-359F-E720A561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AA81-86A1-4AFF-85DF-EB11CC746F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15172-DA09-2040-610A-82E7AB7F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0BED1-8E6B-1CE7-C7A4-36CCBDE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D1AC-EF3E-46CE-A08D-90F2E1D8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5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B51F-BF52-516B-0E96-E7359732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984B0-807C-56DB-70D6-3186367E8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C6002-963F-D35E-ACFF-32396B01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AA81-86A1-4AFF-85DF-EB11CC746F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A715F-F41D-E9AA-A912-C6DB2D7E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68DE6-90B9-CE0E-7F12-2C98AFEF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D1AC-EF3E-46CE-A08D-90F2E1D8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D41C-4093-0B97-4481-443A8B82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BD2DC-5240-B5FF-FC7A-AB38AF4B4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BF32E-CF27-44E2-FC20-C8C2E2C5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8ACDF-8AFF-FCA0-6B83-7C5D3E74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AA81-86A1-4AFF-85DF-EB11CC746F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95A2C-E0E5-2533-A4F6-3DF8C709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AAAB5-C62B-5B32-14D4-3F2708C8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D1AC-EF3E-46CE-A08D-90F2E1D8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643D-A3EB-6A34-2EE1-50CB7D0B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67787-1173-F913-A5FC-898E67488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A909B-0E35-420F-7B19-8A01B74B6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828B8-C0AC-D920-E5C3-F5BB5A7BC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B96AF-7772-63A6-978D-256FEEC21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1278BD-9A51-1DB9-7448-F2E9127E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AA81-86A1-4AFF-85DF-EB11CC746F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F6AEFD-397E-748C-CF65-A26534B3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389E3-B074-F672-02C4-ECCE9867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D1AC-EF3E-46CE-A08D-90F2E1D8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9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62FF-960C-EDEA-675E-64771F66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25837-4348-9639-1527-689A5277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AA81-86A1-4AFF-85DF-EB11CC746F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87BE-F312-797B-5ED3-FEC7F87A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5CFF9-7C49-1FF9-27FF-D880C142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D1AC-EF3E-46CE-A08D-90F2E1D8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3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B7DEAE-68F2-5A86-0178-5B4A6AF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AA81-86A1-4AFF-85DF-EB11CC746F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296D3-E1BE-6568-CDAB-275A9D88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B9D82-7AFF-0D31-EFCF-B0B39001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D1AC-EF3E-46CE-A08D-90F2E1D8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8E88-1E11-D79A-CA4E-5C21DC8E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C19E-D7A9-F8B1-E663-82315DB97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83B1F-50EC-7E06-8624-DA495A5A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9807B-82B2-15AE-82D9-08B73BD9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AA81-86A1-4AFF-85DF-EB11CC746F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D4E3A-19B0-E4A3-7619-93A1416C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E1549-5C8B-D7D8-1893-2A8C6B40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D1AC-EF3E-46CE-A08D-90F2E1D8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25A3-0980-A44F-7FD5-6C86640B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C5535-2947-12CD-45E1-BF1911C15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D3164-0505-3C17-37ED-004BD8FC3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63151-59A9-3D7F-173C-FB8946E3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AA81-86A1-4AFF-85DF-EB11CC746F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28E57-9225-2899-7780-FA5410B7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0F416-9EE4-7261-88EF-E272E415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D1AC-EF3E-46CE-A08D-90F2E1D8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DD10F-9A6F-6D9C-A687-E653D16A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C5F9-62BC-8D62-D1BF-7CF2A5B53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36FC9-4AE0-46F2-A7C3-283A03E57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2AA81-86A1-4AFF-85DF-EB11CC746F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29838-83AD-493A-B28D-6B7A8E610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204B7-1521-6A38-20F7-E5429E0EE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D1AC-EF3E-46CE-A08D-90F2E1D8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DBE4C-66E1-C655-CE56-D2C94A19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72" y="4119708"/>
            <a:ext cx="1031385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Nitrogen Fractionation in </a:t>
            </a:r>
            <a:r>
              <a:rPr lang="en-US" sz="33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Prestellar</a:t>
            </a:r>
            <a:r>
              <a:rPr lang="en-US" sz="33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Core L43(E)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B1F94-F1E7-1ED5-1E48-0BB7BB876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357" y="5082780"/>
            <a:ext cx="6542885" cy="16397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sz="20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Reynier</a:t>
            </a:r>
            <a:r>
              <a:rPr lang="en-US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Squillace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Mentor: Yancy Shirley</a:t>
            </a:r>
          </a:p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Arizona Space Grant Consortium</a:t>
            </a:r>
          </a:p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Arizona, Steward Observatory and Department of Astronomy</a:t>
            </a:r>
            <a:endPara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nature, outdoor, night sky&#10;&#10;Description automatically generated">
            <a:extLst>
              <a:ext uri="{FF2B5EF4-FFF2-40B4-BE49-F238E27FC236}">
                <a16:creationId xmlns:a16="http://schemas.microsoft.com/office/drawing/2014/main" id="{CFDA0ABC-B339-B6EF-37E8-47FFF32AE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0" b="272"/>
          <a:stretch/>
        </p:blipFill>
        <p:spPr>
          <a:xfrm>
            <a:off x="623087" y="364787"/>
            <a:ext cx="10945825" cy="3772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B61679-53AB-C9BA-7D36-C6AFCFFA13A8}"/>
              </a:ext>
            </a:extLst>
          </p:cNvPr>
          <p:cNvSpPr txBox="1"/>
          <p:nvPr/>
        </p:nvSpPr>
        <p:spPr>
          <a:xfrm>
            <a:off x="623087" y="0"/>
            <a:ext cx="26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Photo credit: APOD/NASA</a:t>
            </a:r>
          </a:p>
        </p:txBody>
      </p:sp>
      <p:pic>
        <p:nvPicPr>
          <p:cNvPr id="8" name="Picture 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6E6F8AF-5F5F-1B3E-BE88-8C6E319A7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9E0C6B6-70F9-C7E1-D1AE-DDEC187AE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26" y="5149231"/>
            <a:ext cx="1519979" cy="1601045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6CA310AB-4897-45DC-45C2-F6F524A62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16" y="5218244"/>
            <a:ext cx="1562715" cy="146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9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BCB1-D99E-E418-8092-E28741CC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65" y="2561674"/>
            <a:ext cx="3167270" cy="1085988"/>
          </a:xfrm>
        </p:spPr>
        <p:txBody>
          <a:bodyPr/>
          <a:lstStyle/>
          <a:p>
            <a:r>
              <a:rPr lang="en-US" dirty="0"/>
              <a:t>But what if…</a:t>
            </a:r>
          </a:p>
        </p:txBody>
      </p:sp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36411FBB-D71F-1F9A-109B-0A9DA82BF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4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BB5971-C3EA-39C7-7FB4-F49343F63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38137"/>
            <a:ext cx="9134475" cy="618172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93CB4E8-4E68-9A40-5760-EBBE5C36B192}"/>
              </a:ext>
            </a:extLst>
          </p:cNvPr>
          <p:cNvSpPr/>
          <p:nvPr/>
        </p:nvSpPr>
        <p:spPr>
          <a:xfrm>
            <a:off x="6095999" y="4691270"/>
            <a:ext cx="1759226" cy="914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DCE8E-62A4-74FD-3282-D129BABBF238}"/>
              </a:ext>
            </a:extLst>
          </p:cNvPr>
          <p:cNvSpPr txBox="1"/>
          <p:nvPr/>
        </p:nvSpPr>
        <p:spPr>
          <a:xfrm>
            <a:off x="4919869" y="2683564"/>
            <a:ext cx="3806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…our value was actually somewhere in </a:t>
            </a:r>
            <a:r>
              <a:rPr lang="en-US" sz="2400" b="1" dirty="0">
                <a:solidFill>
                  <a:srgbClr val="00B050"/>
                </a:solidFill>
              </a:rPr>
              <a:t>here</a:t>
            </a:r>
            <a:r>
              <a:rPr lang="en-US" sz="24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84FDA22-03FC-7A98-9E2D-BA8098AB5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5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77068-BF9E-9DD6-7F8C-05E3C0EB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96" y="0"/>
            <a:ext cx="3739341" cy="1330839"/>
          </a:xfrm>
        </p:spPr>
        <p:txBody>
          <a:bodyPr>
            <a:normAutofit/>
          </a:bodyPr>
          <a:lstStyle/>
          <a:p>
            <a:r>
              <a:rPr lang="en-US" dirty="0"/>
              <a:t>RADEX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E23FB-F1CE-C731-C556-30C6C58BA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6677" y="1132921"/>
                <a:ext cx="3427001" cy="39085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RADEX is a radiative transfer code that allows us to predict the excitation temperature as a function of column density</a:t>
                </a:r>
              </a:p>
              <a:p>
                <a:r>
                  <a:rPr lang="en-US" sz="2000" dirty="0"/>
                  <a:t>Using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0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2000" dirty="0"/>
                  <a:t> collision rates as a proxy, we can predict observed excitation temperature as a function of column density</a:t>
                </a:r>
              </a:p>
              <a:p>
                <a:r>
                  <a:rPr lang="en-US" sz="2000" dirty="0"/>
                  <a:t>The actual observed range of excitation temperatures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0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2000" dirty="0"/>
                  <a:t>  provides a viable range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6.3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≤6.6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E23FB-F1CE-C731-C556-30C6C58BA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677" y="1132921"/>
                <a:ext cx="3427001" cy="3908586"/>
              </a:xfrm>
              <a:blipFill>
                <a:blip r:embed="rId2"/>
                <a:stretch>
                  <a:fillRect l="-1601" t="-2340" r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598A010-96A5-BF25-9B66-E1E51460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33" y="1126597"/>
            <a:ext cx="6531641" cy="4604806"/>
          </a:xfrm>
          <a:prstGeom prst="rect">
            <a:avLst/>
          </a:prstGeom>
        </p:spPr>
      </p:pic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6024A21B-7B21-D425-FC2A-DB3DBB1B5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536CCA-0714-BE34-7E26-B120E0BB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319087"/>
            <a:ext cx="9067800" cy="6219825"/>
          </a:xfrm>
          <a:prstGeom prst="rect">
            <a:avLst/>
          </a:prstGeom>
        </p:spPr>
      </p:pic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591A0563-884C-A3A7-3593-F362BE6A7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6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3184-82B7-C9B7-AE52-66FC3F12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3378"/>
            <a:ext cx="10515600" cy="1325563"/>
          </a:xfrm>
        </p:spPr>
        <p:txBody>
          <a:bodyPr/>
          <a:lstStyle/>
          <a:p>
            <a:pPr algn="ctr"/>
            <a:r>
              <a:rPr lang="en-US"/>
              <a:t>Anomalous core or anomalous methodology?</a:t>
            </a:r>
            <a:endParaRPr lang="en-US" dirty="0"/>
          </a:p>
        </p:txBody>
      </p:sp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31ECFF09-1E9B-C0D8-E6C3-BD61AD066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4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ADC4C-3611-315A-7DB1-A235A440E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sz="3700"/>
              <a:t>Let’s redo other people’s findings…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1C0D5-B3AC-634B-02CA-BA6BFF7DB3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2366" y="2194102"/>
                <a:ext cx="3991688" cy="272346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000" dirty="0" err="1"/>
                  <a:t>Gerin</a:t>
                </a:r>
                <a:r>
                  <a:rPr lang="en-US" sz="2000" dirty="0"/>
                  <a:t> et al (2009) made the same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2000" dirty="0"/>
                  <a:t> detection as we did– for 7 </a:t>
                </a:r>
                <a:r>
                  <a:rPr lang="en-US" sz="2000" dirty="0" err="1"/>
                  <a:t>prestellar</a:t>
                </a:r>
                <a:r>
                  <a:rPr lang="en-US" sz="2000" dirty="0"/>
                  <a:t> cores! </a:t>
                </a:r>
              </a:p>
              <a:p>
                <a:r>
                  <a:rPr lang="en-US" sz="2000" dirty="0"/>
                  <a:t>However, they assumed unitary beam efficiency and filling fraction, plus </a:t>
                </a:r>
                <a:r>
                  <a:rPr lang="en-US" sz="2000" b="1" dirty="0"/>
                  <a:t>equivalent excitation temperature for both isotopes</a:t>
                </a:r>
              </a:p>
              <a:p>
                <a:r>
                  <a:rPr lang="en-US" sz="2000" dirty="0"/>
                  <a:t>We reanalyzed their data using RADEX simulations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61C0D5-B3AC-634B-02CA-BA6BFF7DB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2366" y="2194102"/>
                <a:ext cx="3991688" cy="2723460"/>
              </a:xfrm>
              <a:blipFill>
                <a:blip r:embed="rId2"/>
                <a:stretch>
                  <a:fillRect l="-1069" t="-2237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63DA12-3643-0204-24AB-7DA259C9F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678" y="661916"/>
            <a:ext cx="5840698" cy="5557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1E7682-1883-E5BD-1389-8C1A8804420A}"/>
              </a:ext>
            </a:extLst>
          </p:cNvPr>
          <p:cNvSpPr txBox="1"/>
          <p:nvPr/>
        </p:nvSpPr>
        <p:spPr>
          <a:xfrm>
            <a:off x="6019528" y="6102688"/>
            <a:ext cx="523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beam temperature versus velocity at the local standard of rest, from </a:t>
            </a:r>
            <a:r>
              <a:rPr lang="en-US" dirty="0" err="1"/>
              <a:t>Gerin</a:t>
            </a:r>
            <a:r>
              <a:rPr lang="en-US" dirty="0"/>
              <a:t> et al (2009)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5D0D0BEB-338A-D0A9-F97F-F04A6F09B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4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25B26-A1E8-CA00-08C3-5C2362137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300037"/>
            <a:ext cx="7610475" cy="6257925"/>
          </a:xfrm>
          <a:prstGeom prst="rect">
            <a:avLst/>
          </a:prstGeom>
        </p:spPr>
      </p:pic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A5F9EC4B-F2E9-8C9E-A373-DB68A9727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87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B95182-C3A3-C8DF-E00D-04B8B387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300037"/>
            <a:ext cx="7610475" cy="6257925"/>
          </a:xfrm>
          <a:prstGeom prst="rect">
            <a:avLst/>
          </a:prstGeom>
        </p:spPr>
      </p:pic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657C188-69D5-BC8C-669C-4674BD5C3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3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06A9-FE41-D9A1-ED91-5FE06173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21255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DCCCE-9367-235F-6116-4D22AC18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314451"/>
            <a:ext cx="10868024" cy="3390899"/>
          </a:xfrm>
        </p:spPr>
        <p:txBody>
          <a:bodyPr>
            <a:normAutofit fontScale="92500"/>
          </a:bodyPr>
          <a:lstStyle/>
          <a:p>
            <a:r>
              <a:rPr lang="en-US" dirty="0"/>
              <a:t>Our findings do not support substantial nitrogen fractionation in L43E, although they do not entirely rule it out</a:t>
            </a:r>
          </a:p>
          <a:p>
            <a:r>
              <a:rPr lang="en-US" dirty="0"/>
              <a:t>This core is chemically evolved but dynamically younger (lower central density) than other surveyed cores</a:t>
            </a:r>
          </a:p>
          <a:p>
            <a:r>
              <a:rPr lang="en-US" dirty="0"/>
              <a:t>Prior surveys make several assumptions that may significantly impact results, including that excitation temperature for each isotope is the same.</a:t>
            </a:r>
          </a:p>
          <a:p>
            <a:r>
              <a:rPr lang="en-US" dirty="0"/>
              <a:t>We find that this may not be a valid assumption, indicating that fractionation may not be as substantial as previous findings show.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164B3EC9-0B39-0028-D156-F93992711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29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A3A0-92D4-FA3B-36B6-82A06DDD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E61C-D153-52A0-F09C-A278CF78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367"/>
            <a:ext cx="3876675" cy="31456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are working to perform Bayesian error propagation analysis</a:t>
            </a:r>
          </a:p>
          <a:p>
            <a:r>
              <a:rPr lang="en-US" dirty="0"/>
              <a:t>Running ratio algorithm for n = 10000 Gaussian random draws of parameters</a:t>
            </a:r>
          </a:p>
          <a:p>
            <a:r>
              <a:rPr lang="en-US" dirty="0"/>
              <a:t>Reevaluation of other sources using similar processes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AC190-09F7-649B-F74F-4BCDF1DF8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5" y="919162"/>
            <a:ext cx="6270251" cy="5019675"/>
          </a:xfrm>
          <a:prstGeom prst="rect">
            <a:avLst/>
          </a:prstGeom>
        </p:spPr>
      </p:pic>
      <p:pic>
        <p:nvPicPr>
          <p:cNvPr id="6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68404F8-13FB-CC63-38E3-895C07913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2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54CEC-FA40-AA2B-C5EE-576671F2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/>
              <a:t>Prestellar 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75BC-099F-52B3-92BA-9B1789D9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n-US" sz="2000" dirty="0"/>
              <a:t>Collapsing, bound, dense regions within molecular clouds</a:t>
            </a:r>
          </a:p>
          <a:p>
            <a:r>
              <a:rPr lang="en-US" sz="2000" dirty="0"/>
              <a:t>Future sites of star formation</a:t>
            </a:r>
          </a:p>
          <a:p>
            <a:r>
              <a:rPr lang="en-US" sz="2000" dirty="0"/>
              <a:t>Temperatures slightly hotter than 2.73K (CMB)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5B7A124-95D2-2A51-B57C-BC68A42C3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9" b="4075"/>
          <a:stretch/>
        </p:blipFill>
        <p:spPr>
          <a:xfrm>
            <a:off x="5445457" y="900508"/>
            <a:ext cx="6155141" cy="5080724"/>
          </a:xfrm>
          <a:prstGeom prst="rect">
            <a:avLst/>
          </a:prstGeom>
        </p:spPr>
      </p:pic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5348B72-5510-5D0A-CD89-C734DD265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00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630C-8B31-C002-C4A4-FA112B49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2C3DF-5022-CADC-2DA2-792DC96AA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Yancy Shirley</a:t>
            </a:r>
          </a:p>
          <a:p>
            <a:pPr marL="0" indent="0" algn="ctr">
              <a:buNone/>
            </a:pPr>
            <a:r>
              <a:rPr lang="en-US" dirty="0"/>
              <a:t>Michelle Coe and Chandra Holifield Collins</a:t>
            </a:r>
          </a:p>
          <a:p>
            <a:pPr marL="0" indent="0" algn="ctr">
              <a:buNone/>
            </a:pPr>
            <a:r>
              <a:rPr lang="en-US" dirty="0"/>
              <a:t>Arizona Space Grant Consortium</a:t>
            </a:r>
          </a:p>
          <a:p>
            <a:pPr marL="0" indent="0" algn="ctr">
              <a:buNone/>
            </a:pPr>
            <a:r>
              <a:rPr lang="en-US" dirty="0"/>
              <a:t>My research group: Sam </a:t>
            </a:r>
            <a:r>
              <a:rPr lang="en-US" dirty="0" err="1"/>
              <a:t>Scibelli</a:t>
            </a:r>
            <a:r>
              <a:rPr lang="en-US" dirty="0"/>
              <a:t>, </a:t>
            </a:r>
            <a:r>
              <a:rPr lang="en-US" dirty="0" err="1"/>
              <a:t>Hanga</a:t>
            </a:r>
            <a:r>
              <a:rPr lang="en-US" dirty="0"/>
              <a:t> Andras-</a:t>
            </a:r>
            <a:r>
              <a:rPr lang="en-US" dirty="0" err="1"/>
              <a:t>Letanovsky</a:t>
            </a:r>
            <a:r>
              <a:rPr lang="en-US" dirty="0"/>
              <a:t>, Hannah Gruber, and Aurora Wilde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011F45A-F92D-02B4-2564-D33761B07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1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CD760-22B5-29A3-13E6-D6682429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621712"/>
            <a:ext cx="9543405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Nitrogen Fractionation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43A96E-61AC-2651-9C07-AFF9938B2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2124" y="2717918"/>
                <a:ext cx="9985927" cy="3320031"/>
              </a:xfrm>
            </p:spPr>
            <p:txBody>
              <a:bodyPr anchor="ctr">
                <a:no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Two stable isotopes of nitrogen: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Throughout the interstellar medium (ISM), usually found in a ratio of ~330</a:t>
                </a:r>
              </a:p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Preliminary surveys show high ratios (&gt;400) in </a:t>
                </a:r>
                <a:r>
                  <a:rPr lang="en-US" sz="2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protostellar</a:t>
                </a:r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environments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including several protostars</a:t>
                </a:r>
              </a:p>
              <a:p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“Fractionation” = change in isotopic ratios</a:t>
                </a:r>
              </a:p>
              <a:p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Chemodynamical models do not successfully predict observed ratios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More data is needed to constrain fractionation mechanisms!</a:t>
                </a:r>
              </a:p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If properly constrained, nitrogen isotopic fractionation could be used to date </a:t>
                </a:r>
                <a:r>
                  <a:rPr lang="en-US" sz="2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prestellar</a:t>
                </a:r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core evolution</a:t>
                </a:r>
              </a:p>
              <a:p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43A96E-61AC-2651-9C07-AFF9938B2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2124" y="2717918"/>
                <a:ext cx="9985927" cy="3320031"/>
              </a:xfrm>
              <a:blipFill>
                <a:blip r:embed="rId2"/>
                <a:stretch>
                  <a:fillRect l="-794" t="-15809" b="-4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582A230-65FC-FE24-2FC0-A18503AEF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9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E0920-70B2-598B-730D-DB71F6D1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794" y="346247"/>
            <a:ext cx="4784796" cy="1330840"/>
          </a:xfrm>
        </p:spPr>
        <p:txBody>
          <a:bodyPr>
            <a:normAutofit/>
          </a:bodyPr>
          <a:lstStyle/>
          <a:p>
            <a:r>
              <a:rPr lang="en-US" dirty="0"/>
              <a:t>Deuterated Ammonia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C3BFC-C0BF-5298-5A05-285C80F25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3794" y="1980541"/>
                <a:ext cx="4438036" cy="39085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Molecular nitrogen is abundant, but not easily observable (no permanent electric dipole moment)</a:t>
                </a:r>
              </a:p>
              <a:p>
                <a:r>
                  <a:rPr lang="en-US" sz="2000" dirty="0"/>
                  <a:t>Atomic nitrogen is abundant, but not easily observable (very low frequency)</a:t>
                </a:r>
              </a:p>
              <a:p>
                <a:r>
                  <a:rPr lang="en-US" sz="2000" dirty="0"/>
                  <a:t>So we use deuterated ammonia to determine the nitrogen fractionation ratio!</a:t>
                </a:r>
              </a:p>
              <a:p>
                <a:r>
                  <a:rPr lang="en-US" sz="2000" dirty="0"/>
                  <a:t>When the molecule transitions between different rotational states, it releases photons of discrete frequencies in a hyperfine pattern</a:t>
                </a:r>
              </a:p>
              <a:p>
                <a:r>
                  <a:rPr lang="en-US" sz="2000" dirty="0"/>
                  <a:t>…but only the hyperfine pattern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2000" dirty="0"/>
                  <a:t> is resolvable!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C3BFC-C0BF-5298-5A05-285C80F25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3794" y="1980541"/>
                <a:ext cx="4438036" cy="3908585"/>
              </a:xfrm>
              <a:blipFill>
                <a:blip r:embed="rId2"/>
                <a:stretch>
                  <a:fillRect l="-962" t="-2028" r="-1786" b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AD4CD04-25A0-4C2D-B683-D7B9D42E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610" y="2510344"/>
            <a:ext cx="4737650" cy="1859527"/>
          </a:xfrm>
          <a:prstGeom prst="rect">
            <a:avLst/>
          </a:prstGeom>
        </p:spPr>
      </p:pic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8A179D78-01FC-656D-D3A8-66E03F5F0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FFCF95-96AE-480F-9446-5D13E2DC6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304" y="1006617"/>
            <a:ext cx="8455392" cy="4844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7A8EBB-F168-F072-7DC4-7BD9AAD333EC}"/>
                  </a:ext>
                </a:extLst>
              </p:cNvPr>
              <p:cNvSpPr txBox="1"/>
              <p:nvPr/>
            </p:nvSpPr>
            <p:spPr>
              <a:xfrm>
                <a:off x="3841474" y="437322"/>
                <a:ext cx="4509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Observed Spectrum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7A8EBB-F168-F072-7DC4-7BD9AAD33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474" y="437322"/>
                <a:ext cx="4509052" cy="461665"/>
              </a:xfrm>
              <a:prstGeom prst="rect">
                <a:avLst/>
              </a:prstGeom>
              <a:blipFill>
                <a:blip r:embed="rId3"/>
                <a:stretch>
                  <a:fillRect l="-202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07E09C9-D947-AC96-31F1-848C298C1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8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7A8EBB-F168-F072-7DC4-7BD9AAD333EC}"/>
                  </a:ext>
                </a:extLst>
              </p:cNvPr>
              <p:cNvSpPr txBox="1"/>
              <p:nvPr/>
            </p:nvSpPr>
            <p:spPr>
              <a:xfrm>
                <a:off x="3841474" y="437322"/>
                <a:ext cx="4509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Observed Spectrum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7A8EBB-F168-F072-7DC4-7BD9AAD33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474" y="437322"/>
                <a:ext cx="4509052" cy="461665"/>
              </a:xfrm>
              <a:prstGeom prst="rect">
                <a:avLst/>
              </a:prstGeom>
              <a:blipFill>
                <a:blip r:embed="rId2"/>
                <a:stretch>
                  <a:fillRect l="-2027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06E76C8-6E19-4F60-ABEB-190DB365F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17" y="962297"/>
            <a:ext cx="8577165" cy="4933405"/>
          </a:xfrm>
          <a:prstGeom prst="rect">
            <a:avLst/>
          </a:prstGeom>
        </p:spPr>
      </p:pic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2A132E9-947F-1387-F560-30FD4FEE6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9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8430-98F3-C6DE-6C51-258A1997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23140-FFCE-46B0-1884-440FFEFBB1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4150"/>
                <a:ext cx="10515600" cy="454535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We use the spectra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2400" dirty="0"/>
                  <a:t> to derive </a:t>
                </a:r>
                <a:r>
                  <a:rPr lang="en-US" sz="2400" b="1" dirty="0"/>
                  <a:t>column density</a:t>
                </a:r>
              </a:p>
              <a:p>
                <a:pPr lvl="1"/>
                <a:r>
                  <a:rPr lang="en-US" dirty="0"/>
                  <a:t>“Column density” = number of molecules in a 2D projection of a cylinder into a circle</a:t>
                </a:r>
                <a:endParaRPr lang="en-US" sz="3200" b="1" dirty="0"/>
              </a:p>
              <a:p>
                <a:r>
                  <a:rPr lang="en-US" sz="2400" dirty="0"/>
                  <a:t>Column density derivation depends on </a:t>
                </a:r>
                <a:r>
                  <a:rPr lang="en-US" sz="2400" b="1" dirty="0"/>
                  <a:t>excitation temperature </a:t>
                </a:r>
                <a:r>
                  <a:rPr lang="en-US" sz="2400" dirty="0"/>
                  <a:t>of molecule</a:t>
                </a:r>
              </a:p>
              <a:p>
                <a:pPr lvl="1"/>
                <a:r>
                  <a:rPr lang="en-US" dirty="0"/>
                  <a:t>“Excitation temperature” = temperature in a Boltzmann distribution that describes the observed level population ratios</a:t>
                </a:r>
              </a:p>
              <a:p>
                <a:r>
                  <a:rPr lang="en-US" sz="2400" dirty="0"/>
                  <a:t>But we can only derive excitation temperature for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We get an exact column density value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2400" dirty="0"/>
                  <a:t> 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2400" dirty="0"/>
                  <a:t> is a range depending on input excitation temperature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1.05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−0.025</m:t>
                          </m:r>
                        </m:sub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+0.015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23140-FFCE-46B0-1884-440FFEFBB1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4150"/>
                <a:ext cx="10515600" cy="4545358"/>
              </a:xfrm>
              <a:blipFill>
                <a:blip r:embed="rId2"/>
                <a:stretch>
                  <a:fillRect l="-812" t="-1745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3026B34B-B55F-FD63-644C-003BE16D8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BB5971-C3EA-39C7-7FB4-F49343F63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38137"/>
            <a:ext cx="9134475" cy="6181725"/>
          </a:xfrm>
          <a:prstGeom prst="rect">
            <a:avLst/>
          </a:prstGeom>
        </p:spPr>
      </p:pic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F37834F9-9EE3-900D-1DBD-00856BEC0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6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BB5971-C3EA-39C7-7FB4-F49343F63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38137"/>
            <a:ext cx="9134475" cy="618172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E96B9C3-2550-1C52-A0F5-F7445BE15226}"/>
              </a:ext>
            </a:extLst>
          </p:cNvPr>
          <p:cNvSpPr/>
          <p:nvPr/>
        </p:nvSpPr>
        <p:spPr>
          <a:xfrm>
            <a:off x="8796130" y="4982822"/>
            <a:ext cx="1530627" cy="68087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1A42C6-A94C-3CAD-DAD4-651E9C16DFE0}"/>
              </a:ext>
            </a:extLst>
          </p:cNvPr>
          <p:cNvGrpSpPr/>
          <p:nvPr/>
        </p:nvGrpSpPr>
        <p:grpSpPr>
          <a:xfrm>
            <a:off x="8316250" y="3964382"/>
            <a:ext cx="479880" cy="1018440"/>
            <a:chOff x="7707005" y="3845113"/>
            <a:chExt cx="479880" cy="10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0189AE1-6825-C7CD-48B1-2C0793447801}"/>
                    </a:ext>
                  </a:extLst>
                </p14:cNvPr>
                <p14:cNvContentPartPr/>
                <p14:nvPr/>
              </p14:nvContentPartPr>
              <p14:xfrm>
                <a:off x="7707005" y="3861313"/>
                <a:ext cx="439920" cy="1002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0189AE1-6825-C7CD-48B1-2C079344780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98005" y="3852313"/>
                  <a:ext cx="457560" cy="10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918325C-DE96-FC30-E36D-86A53E113CEC}"/>
                    </a:ext>
                  </a:extLst>
                </p14:cNvPr>
                <p14:cNvContentPartPr/>
                <p14:nvPr/>
              </p14:nvContentPartPr>
              <p14:xfrm>
                <a:off x="7811045" y="3845113"/>
                <a:ext cx="375840" cy="251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918325C-DE96-FC30-E36D-86A53E113CE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02405" y="3836473"/>
                  <a:ext cx="393480" cy="268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B92D7D6-3887-08F5-8318-02D55970910C}"/>
              </a:ext>
            </a:extLst>
          </p:cNvPr>
          <p:cNvSpPr txBox="1"/>
          <p:nvPr/>
        </p:nvSpPr>
        <p:spPr>
          <a:xfrm>
            <a:off x="8209722" y="3321893"/>
            <a:ext cx="2017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ea typeface="Cambria" panose="02040503050406030204" pitchFamily="18" charset="0"/>
              </a:rPr>
              <a:t>Ratio ~ 500!</a:t>
            </a:r>
          </a:p>
        </p:txBody>
      </p:sp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6D1F72A-432F-D02F-563C-0D39517B2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5" y="5041507"/>
            <a:ext cx="126984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9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639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Nitrogen Fractionation in Prestellar Core L43(E)</vt:lpstr>
      <vt:lpstr>Prestellar Cores</vt:lpstr>
      <vt:lpstr>Nitrogen Fractionation</vt:lpstr>
      <vt:lpstr>Deuterated Ammonia</vt:lpstr>
      <vt:lpstr>PowerPoint Presentation</vt:lpstr>
      <vt:lpstr>PowerPoint Presentation</vt:lpstr>
      <vt:lpstr>Methodology</vt:lpstr>
      <vt:lpstr>PowerPoint Presentation</vt:lpstr>
      <vt:lpstr>PowerPoint Presentation</vt:lpstr>
      <vt:lpstr>But what if…</vt:lpstr>
      <vt:lpstr>PowerPoint Presentation</vt:lpstr>
      <vt:lpstr>RADEX</vt:lpstr>
      <vt:lpstr>PowerPoint Presentation</vt:lpstr>
      <vt:lpstr>Anomalous core or anomalous methodology?</vt:lpstr>
      <vt:lpstr>Let’s redo other people’s findings…</vt:lpstr>
      <vt:lpstr>PowerPoint Presentation</vt:lpstr>
      <vt:lpstr>PowerPoint Presentation</vt:lpstr>
      <vt:lpstr>Results</vt:lpstr>
      <vt:lpstr>Future Work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Nitrogen Isotopic Fractionation in Prestellar Core L43E</dc:title>
  <dc:creator>Squillace, Alessandra Nicole - (squillace)</dc:creator>
  <cp:lastModifiedBy>Coe, Michelle A - (macoe)</cp:lastModifiedBy>
  <cp:revision>11</cp:revision>
  <dcterms:created xsi:type="dcterms:W3CDTF">2023-03-28T16:42:30Z</dcterms:created>
  <dcterms:modified xsi:type="dcterms:W3CDTF">2023-04-14T18:22:30Z</dcterms:modified>
</cp:coreProperties>
</file>